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</p:sldIdLst>
  <p:sldSz cx="14630400" cy="8229600"/>
  <p:notesSz cx="8229600" cy="14630400"/>
  <p:embeddedFontLst>
    <p:embeddedFont>
      <p:font typeface="Montserrat" pitchFamily="34" charset="0"/>
      <p:bold r:id="rId14"/>
    </p:embeddedFont>
    <p:embeddedFont>
      <p:font typeface="Montserrat" pitchFamily="34" charset="-122"/>
      <p:bold r:id="rId15"/>
    </p:embeddedFont>
    <p:embeddedFont>
      <p:font typeface="Montserrat" pitchFamily="34" charset="-120"/>
      <p:bold r:id="rId16"/>
    </p:embeddedFont>
    <p:embeddedFont>
      <p:font typeface="Calibri" panose="020F0502020204030204" charset="0"/>
      <p:regular r:id="rId17"/>
      <p:bold r:id="rId18"/>
      <p:italic r:id="rId19"/>
      <p:boldItalic r:id="rId20"/>
    </p:embeddedFont>
    <p:embeddedFont>
      <p:font typeface="MV Boli" panose="02000500030200090000" charset="0"/>
      <p:regular r:id="rId21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73720" y="0"/>
            <a:ext cx="6457315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770" y="2221230"/>
            <a:ext cx="8874125" cy="9461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Flight</a:t>
            </a:r>
            <a:r>
              <a:rPr lang="en-GB" alt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</a:t>
            </a:r>
            <a:r>
              <a:rPr 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Management</a:t>
            </a:r>
            <a:r>
              <a:rPr lang="en-GB" alt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</a:t>
            </a:r>
            <a:r>
              <a:rPr 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System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58309" y="3491746"/>
            <a:ext cx="4561284" cy="5700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58309" y="4386739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u="sng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PRESENTED BY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4977170"/>
            <a:ext cx="7627382" cy="2772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AREESHA RAHEEL(55039)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58309" y="5498187"/>
            <a:ext cx="7627382" cy="2772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KAINAT NAUMAN(55115)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456611"/>
            <a:ext cx="12303919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 to Flight Management System 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602587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62326" y="2672953"/>
            <a:ext cx="12409765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Streamlines and automates flight booking.</a:t>
            </a:r>
            <a:endParaRPr lang="en-US" sz="1700" dirty="0"/>
          </a:p>
        </p:txBody>
      </p:sp>
      <p:sp>
        <p:nvSpPr>
          <p:cNvPr id="5" name="Shape 3"/>
          <p:cNvSpPr/>
          <p:nvPr/>
        </p:nvSpPr>
        <p:spPr>
          <a:xfrm>
            <a:off x="758309" y="3523298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462326" y="3593663"/>
            <a:ext cx="12409765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Manages passengers, tickets, and feedback efficiently.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58309" y="4444008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462326" y="4514374"/>
            <a:ext cx="12409765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Handles flights, airports, airlines, and luggage.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8309" y="5364718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462326" y="5435084"/>
            <a:ext cx="12409765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Enhances efficiency across all aviation processes.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58309" y="6285428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462326" y="6355794"/>
            <a:ext cx="12409765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Supports over 1500 daily flights effectively.</a:t>
            </a:r>
            <a:endParaRPr lang="en-US" sz="1700" dirty="0"/>
          </a:p>
        </p:txBody>
      </p:sp>
      <p:sp>
        <p:nvSpPr>
          <p:cNvPr id="13" name="Text Box 12"/>
          <p:cNvSpPr txBox="1"/>
          <p:nvPr/>
        </p:nvSpPr>
        <p:spPr>
          <a:xfrm rot="10800000">
            <a:off x="11218545" y="7205980"/>
            <a:ext cx="4876800" cy="10096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r>
              <a:rPr lang="en-GB" altLang="en-US"/>
              <a:t>.</a:t>
            </a:r>
            <a:endParaRPr lang="en-GB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30035"/>
            <a:ext cx="9002554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Why a Database for Flight Systems?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376011"/>
            <a:ext cx="6448544" cy="1281232"/>
          </a:xfrm>
          <a:prstGeom prst="roundRect">
            <a:avLst>
              <a:gd name="adj" fmla="val 2536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82504" y="2600206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Centralized Data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982504" y="3086338"/>
            <a:ext cx="6000155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single, reliable source for all flight information.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423428" y="2376011"/>
            <a:ext cx="6448663" cy="1281232"/>
          </a:xfrm>
          <a:prstGeom prst="roundRect">
            <a:avLst>
              <a:gd name="adj" fmla="val 2536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47623" y="2600206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Integrity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47623" y="3086338"/>
            <a:ext cx="6000274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Ensures consistent and accurate records for bookings.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8309" y="3873818"/>
            <a:ext cx="6448544" cy="1627942"/>
          </a:xfrm>
          <a:prstGeom prst="roundRect">
            <a:avLst>
              <a:gd name="adj" fmla="val 1996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2504" y="4098012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2504" y="4584144"/>
            <a:ext cx="6000155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Supports growth to 100,000+ daily transactions.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423428" y="3873818"/>
            <a:ext cx="6448663" cy="1627942"/>
          </a:xfrm>
          <a:prstGeom prst="roundRect">
            <a:avLst>
              <a:gd name="adj" fmla="val 1996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47623" y="4098012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Efficiency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47623" y="4584144"/>
            <a:ext cx="6000274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Enables sub-second data retrieval for real-time updates.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58309" y="5718334"/>
            <a:ext cx="6448544" cy="1281232"/>
          </a:xfrm>
          <a:prstGeom prst="roundRect">
            <a:avLst>
              <a:gd name="adj" fmla="val 2536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82504" y="5942528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82504" y="6428661"/>
            <a:ext cx="6000155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Protects sensitive passenger and operational data.</a:t>
            </a:r>
            <a:endParaRPr lang="en-US" sz="1700" dirty="0"/>
          </a:p>
        </p:txBody>
      </p:sp>
      <p:sp>
        <p:nvSpPr>
          <p:cNvPr id="18" name="Shape 16"/>
          <p:cNvSpPr/>
          <p:nvPr/>
        </p:nvSpPr>
        <p:spPr>
          <a:xfrm>
            <a:off x="7423428" y="5718334"/>
            <a:ext cx="6448663" cy="1281232"/>
          </a:xfrm>
          <a:prstGeom prst="roundRect">
            <a:avLst>
              <a:gd name="adj" fmla="val 2536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647623" y="5942528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Analytics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647623" y="6428661"/>
            <a:ext cx="6000274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Drives revenue and operational optimization insights.</a:t>
            </a:r>
            <a:endParaRPr lang="en-US" sz="1700" dirty="0"/>
          </a:p>
        </p:txBody>
      </p:sp>
      <p:sp>
        <p:nvSpPr>
          <p:cNvPr id="21" name="Text Box 20"/>
          <p:cNvSpPr txBox="1"/>
          <p:nvPr/>
        </p:nvSpPr>
        <p:spPr>
          <a:xfrm rot="10800000">
            <a:off x="11218545" y="7205980"/>
            <a:ext cx="4876800" cy="10096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r>
              <a:rPr lang="en-GB" altLang="en-US"/>
              <a:t>.</a:t>
            </a:r>
            <a:endParaRPr lang="en-GB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037987"/>
            <a:ext cx="7511891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Modules &amp; Functionalities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183963"/>
            <a:ext cx="541615" cy="5416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70673" y="2312551"/>
            <a:ext cx="3026569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Passenger Management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570673" y="2798683"/>
            <a:ext cx="5609153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Profiles, loyalty tiers, contact details, special needs.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0574" y="2183963"/>
            <a:ext cx="541615" cy="54161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262938" y="2312551"/>
            <a:ext cx="3013472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Reservation &amp; Ticketing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262938" y="2798683"/>
            <a:ext cx="5609153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Booking, cancellation, seat selection, secure payment processing.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4033718"/>
            <a:ext cx="541615" cy="54161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70673" y="4162306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Flight Operations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570673" y="4648438"/>
            <a:ext cx="5609153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Schedules, gate assignments, crew rostering, flight status.</a:t>
            </a:r>
            <a:endParaRPr lang="en-US" sz="17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0574" y="4033718"/>
            <a:ext cx="541615" cy="54161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262938" y="4162306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Baggage Handling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262938" y="4648438"/>
            <a:ext cx="5609153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tracking, weight limits, automated claims processing.</a:t>
            </a:r>
            <a:endParaRPr lang="en-US" sz="17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5883473"/>
            <a:ext cx="541615" cy="54161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570673" y="6012061"/>
            <a:ext cx="2921079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Employee Management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570673" y="6498193"/>
            <a:ext cx="5609153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Roles, permissions, performance tracking, shift scheduling.</a:t>
            </a:r>
            <a:endParaRPr lang="en-US" sz="170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0574" y="5883473"/>
            <a:ext cx="541615" cy="54161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262938" y="6012061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Reporting &amp; Analytics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8262938" y="6498193"/>
            <a:ext cx="5609153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Operational insights, financial summaries, trend analysis.</a:t>
            </a:r>
            <a:endParaRPr lang="en-US" sz="1700" dirty="0"/>
          </a:p>
        </p:txBody>
      </p:sp>
      <p:sp>
        <p:nvSpPr>
          <p:cNvPr id="21" name="Text Box 20"/>
          <p:cNvSpPr txBox="1"/>
          <p:nvPr/>
        </p:nvSpPr>
        <p:spPr>
          <a:xfrm rot="10800000">
            <a:off x="11218545" y="7205980"/>
            <a:ext cx="4876800" cy="10096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r>
              <a:rPr lang="en-GB" altLang="en-US"/>
              <a:t>.</a:t>
            </a:r>
            <a:endParaRPr lang="en-GB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999536"/>
            <a:ext cx="7006828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Database Schema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253740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chemeClr val="accent1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Core Entities</a:t>
            </a:r>
            <a:endParaRPr lang="en-US" sz="2200" b="1" dirty="0">
              <a:solidFill>
                <a:schemeClr val="accent1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3826550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Passengers, Flights, Airports, Airlines.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248983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Foundation of the entire system.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812268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chemeClr val="accent1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Transactional Data</a:t>
            </a:r>
            <a:endParaRPr lang="en-US" sz="2200" b="1" dirty="0">
              <a:solidFill>
                <a:schemeClr val="accent1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8309" y="5385078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Bookings, Tickets, Luggage details.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5807512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Records every customer interaction.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7139" y="3253740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chemeClr val="accent1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Operational Data</a:t>
            </a:r>
            <a:endParaRPr lang="en-US" sz="2200" b="1" dirty="0">
              <a:solidFill>
                <a:schemeClr val="accent1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87139" y="3826550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Employees, Aircrafts, defined Routes.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7139" y="4248983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Supports daily aviation processes.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7139" y="4812268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chemeClr val="accent1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Relationships</a:t>
            </a:r>
            <a:endParaRPr lang="en-US" sz="2200" b="1" dirty="0">
              <a:solidFill>
                <a:schemeClr val="accent1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87139" y="5385078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Defines connections (e.g., Flight-to-Booking).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587139" y="5807512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Ensures ACID compliance and referential integrity.</a:t>
            </a:r>
            <a:endParaRPr lang="en-US" sz="1700" dirty="0"/>
          </a:p>
        </p:txBody>
      </p:sp>
      <p:sp>
        <p:nvSpPr>
          <p:cNvPr id="15" name="Text Box 14"/>
          <p:cNvSpPr txBox="1"/>
          <p:nvPr/>
        </p:nvSpPr>
        <p:spPr>
          <a:xfrm rot="10800000">
            <a:off x="11218545" y="7205980"/>
            <a:ext cx="4876800" cy="10096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r>
              <a:rPr lang="en-GB" altLang="en-US"/>
              <a:t>.</a:t>
            </a:r>
            <a:endParaRPr lang="en-GB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639253"/>
            <a:ext cx="5701546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Benefits &amp; Impact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785229"/>
            <a:ext cx="9971484" cy="25212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5550218"/>
            <a:ext cx="13113782" cy="1040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FMS delivers significant improvements across key areas. Operational efficiency sees a 25% boost, while customer satisfaction increases by 15%. Manual booking errors are reduced by an impressive 90%, and revenue is optimized by 10% through dynamic pricing. The system also offers robust scalability, supporting triple passenger volume growth.</a:t>
            </a:r>
            <a:endParaRPr lang="en-US" sz="1700" dirty="0"/>
          </a:p>
        </p:txBody>
      </p:sp>
      <p:sp>
        <p:nvSpPr>
          <p:cNvPr id="13" name="Text Box 12"/>
          <p:cNvSpPr txBox="1"/>
          <p:nvPr/>
        </p:nvSpPr>
        <p:spPr>
          <a:xfrm rot="10800000">
            <a:off x="11218545" y="7205980"/>
            <a:ext cx="4876800" cy="10096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r>
              <a:rPr lang="en-GB" altLang="en-US"/>
              <a:t>.</a:t>
            </a:r>
            <a:endParaRPr lang="en-GB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821174"/>
            <a:ext cx="7627382" cy="14254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117709" y="2564527"/>
            <a:ext cx="762738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indent="0" algn="l">
              <a:lnSpc>
                <a:spcPts val="2700"/>
              </a:lnSpc>
              <a:buFont typeface="Arial" panose="020B0604020202020204" pitchFamily="34" charset="0"/>
              <a:buNone/>
            </a:pPr>
            <a:r>
              <a:rPr lang="en-GB" altLang="en-US" sz="2800" dirty="0">
                <a:solidFill>
                  <a:srgbClr val="384653"/>
                </a:solidFill>
                <a:latin typeface="MV Boli" panose="02000500030200090000" charset="0"/>
                <a:ea typeface="Montserrat" pitchFamily="34" charset="-122"/>
                <a:cs typeface="MV Boli" panose="02000500030200090000" charset="0"/>
              </a:rPr>
              <a:t> The </a:t>
            </a:r>
            <a:r>
              <a:rPr lang="en-US" sz="2800" dirty="0">
                <a:solidFill>
                  <a:srgbClr val="384653"/>
                </a:solidFill>
                <a:latin typeface="MV Boli" panose="02000500030200090000" charset="0"/>
                <a:ea typeface="Montserrat" pitchFamily="34" charset="-122"/>
                <a:cs typeface="MV Boli" panose="02000500030200090000" charset="0"/>
              </a:rPr>
              <a:t>FMS database is fundamental for modern aviation. </a:t>
            </a:r>
            <a:endParaRPr lang="en-US" sz="2800" dirty="0">
              <a:solidFill>
                <a:srgbClr val="384653"/>
              </a:solidFill>
              <a:latin typeface="MV Boli" panose="02000500030200090000" charset="0"/>
              <a:ea typeface="Montserrat" pitchFamily="34" charset="-122"/>
              <a:cs typeface="MV Boli" panose="02000500030200090000" charset="0"/>
            </a:endParaRPr>
          </a:p>
          <a:p>
            <a:pPr indent="0" algn="l">
              <a:lnSpc>
                <a:spcPts val="2700"/>
              </a:lnSpc>
              <a:buFont typeface="Arial" panose="020B0604020202020204" pitchFamily="34" charset="0"/>
              <a:buNone/>
            </a:pPr>
            <a:endParaRPr lang="en-US" sz="2800" dirty="0">
              <a:solidFill>
                <a:srgbClr val="384653"/>
              </a:solidFill>
              <a:latin typeface="MV Boli" panose="02000500030200090000" charset="0"/>
              <a:ea typeface="Montserrat" pitchFamily="34" charset="-122"/>
              <a:cs typeface="MV Boli" panose="02000500030200090000" charset="0"/>
            </a:endParaRPr>
          </a:p>
          <a:p>
            <a:pPr marL="457200" indent="-45720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384653"/>
                </a:solidFill>
                <a:latin typeface="MV Boli" panose="02000500030200090000" charset="0"/>
                <a:ea typeface="Montserrat" pitchFamily="34" charset="-122"/>
                <a:cs typeface="MV Boli" panose="02000500030200090000" charset="0"/>
              </a:rPr>
              <a:t>It provides a robust, scalable, and secure data platform.</a:t>
            </a:r>
            <a:endParaRPr lang="en-US" sz="2800" dirty="0">
              <a:solidFill>
                <a:srgbClr val="384653"/>
              </a:solidFill>
              <a:latin typeface="MV Boli" panose="02000500030200090000" charset="0"/>
              <a:ea typeface="Montserrat" pitchFamily="34" charset="-122"/>
              <a:cs typeface="MV Boli" panose="02000500030200090000" charset="0"/>
            </a:endParaRPr>
          </a:p>
          <a:p>
            <a:pPr marL="457200" indent="-45720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sz="2800">
                <a:latin typeface="MV Boli" panose="02000500030200090000" charset="0"/>
                <a:cs typeface="MV Boli" panose="02000500030200090000" charset="0"/>
                <a:sym typeface="+mn-ea"/>
              </a:rPr>
              <a:t>Demonstrates practical database design and implementation.</a:t>
            </a:r>
            <a:endParaRPr sz="2800">
              <a:latin typeface="MV Boli" panose="02000500030200090000" charset="0"/>
              <a:cs typeface="MV Boli" panose="02000500030200090000" charset="0"/>
              <a:sym typeface="+mn-ea"/>
            </a:endParaRPr>
          </a:p>
          <a:p>
            <a:pPr marL="457200" indent="-45720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sz="2800">
                <a:latin typeface="MV Boli" panose="02000500030200090000" charset="0"/>
                <a:cs typeface="MV Boli" panose="02000500030200090000" charset="0"/>
                <a:sym typeface="+mn-ea"/>
              </a:rPr>
              <a:t>Automates airline processes with SQL and reporting tools.</a:t>
            </a:r>
            <a:endParaRPr sz="2800">
              <a:latin typeface="MV Boli" panose="02000500030200090000" charset="0"/>
              <a:cs typeface="MV Boli" panose="02000500030200090000" charset="0"/>
              <a:sym typeface="+mn-ea"/>
            </a:endParaRPr>
          </a:p>
          <a:p>
            <a:pPr marL="457200" indent="-45720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sz="2800">
                <a:latin typeface="MV Boli" panose="02000500030200090000" charset="0"/>
                <a:cs typeface="MV Boli" panose="02000500030200090000" charset="0"/>
                <a:sym typeface="+mn-ea"/>
              </a:rPr>
              <a:t>Supports effective management and enhances customer service</a:t>
            </a:r>
            <a:r>
              <a:rPr sz="1700">
                <a:sym typeface="+mn-ea"/>
              </a:rPr>
              <a:t>.</a:t>
            </a:r>
            <a:endParaRPr sz="1700">
              <a:sym typeface="+mn-ea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7544435" y="3724910"/>
            <a:ext cx="5466715" cy="30734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544514" y="4211360"/>
            <a:ext cx="6327577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7544514" y="5025152"/>
            <a:ext cx="3753445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7544514" y="5511284"/>
            <a:ext cx="6327577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7544514" y="6325076"/>
            <a:ext cx="2998351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7544514" y="6811208"/>
            <a:ext cx="6327577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1700" dirty="0"/>
          </a:p>
        </p:txBody>
      </p:sp>
      <p:sp>
        <p:nvSpPr>
          <p:cNvPr id="14" name="Text Box 13"/>
          <p:cNvSpPr txBox="1"/>
          <p:nvPr/>
        </p:nvSpPr>
        <p:spPr>
          <a:xfrm rot="10800000">
            <a:off x="11218545" y="7205980"/>
            <a:ext cx="4876800" cy="10096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r>
              <a:rPr lang="en-GB" altLang="en-US"/>
              <a:t>.</a:t>
            </a:r>
            <a:endParaRPr lang="en-GB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2337</Words>
  <Application>WPS Presentation</Application>
  <PresentationFormat>On-screen Show (16:9)</PresentationFormat>
  <Paragraphs>130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4" baseType="lpstr">
      <vt:lpstr>Arial</vt:lpstr>
      <vt:lpstr>SimSun</vt:lpstr>
      <vt:lpstr>Wingdings</vt:lpstr>
      <vt:lpstr>Barlow Bold</vt:lpstr>
      <vt:lpstr>Segoe Print</vt:lpstr>
      <vt:lpstr>Barlow Bold</vt:lpstr>
      <vt:lpstr>Barlow Bold</vt:lpstr>
      <vt:lpstr>Montserrat</vt:lpstr>
      <vt:lpstr>Montserrat</vt:lpstr>
      <vt:lpstr>Montserrat</vt:lpstr>
      <vt:lpstr>Calibri</vt:lpstr>
      <vt:lpstr>Microsoft YaHei</vt:lpstr>
      <vt:lpstr>Arial Unicode MS</vt:lpstr>
      <vt:lpstr>MingLiU-ExtB</vt:lpstr>
      <vt:lpstr>MV Boli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Raheel Ch</cp:lastModifiedBy>
  <cp:revision>4</cp:revision>
  <dcterms:created xsi:type="dcterms:W3CDTF">2025-06-17T21:43:00Z</dcterms:created>
  <dcterms:modified xsi:type="dcterms:W3CDTF">2025-06-17T21:58:43Z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AEC36CE7D007439388858A750C5690BB_13</vt:lpwstr>
  </property>
  <property fmtid="{D5CDD505-2E9C-101B-9397-08002B2CF9AE}" pid="3" name="KSOProductBuildVer">
    <vt:lpwstr>2057-12.2.0.21546</vt:lpwstr>
  </property>
</Properties>
</file>